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0"/>
  </p:notesMasterIdLst>
  <p:sldIdLst>
    <p:sldId id="256" r:id="rId2"/>
    <p:sldId id="260" r:id="rId3"/>
    <p:sldId id="257" r:id="rId4"/>
    <p:sldId id="285" r:id="rId5"/>
    <p:sldId id="261" r:id="rId6"/>
    <p:sldId id="262" r:id="rId7"/>
    <p:sldId id="263" r:id="rId8"/>
    <p:sldId id="281" r:id="rId9"/>
    <p:sldId id="264" r:id="rId10"/>
    <p:sldId id="266" r:id="rId11"/>
    <p:sldId id="267" r:id="rId12"/>
    <p:sldId id="268" r:id="rId13"/>
    <p:sldId id="270" r:id="rId14"/>
    <p:sldId id="271" r:id="rId15"/>
    <p:sldId id="272" r:id="rId16"/>
    <p:sldId id="275" r:id="rId17"/>
    <p:sldId id="273" r:id="rId18"/>
    <p:sldId id="274" r:id="rId19"/>
    <p:sldId id="283" r:id="rId20"/>
    <p:sldId id="284" r:id="rId21"/>
    <p:sldId id="276" r:id="rId22"/>
    <p:sldId id="278" r:id="rId23"/>
    <p:sldId id="282" r:id="rId24"/>
    <p:sldId id="286" r:id="rId25"/>
    <p:sldId id="287" r:id="rId26"/>
    <p:sldId id="288" r:id="rId27"/>
    <p:sldId id="289" r:id="rId28"/>
    <p:sldId id="29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435" y="-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AE2E9-0D04-4450-AED0-F86A63A1324F}" type="datetimeFigureOut">
              <a:rPr lang="en-GB" smtClean="0"/>
              <a:t>27/03/2021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F888-6A63-411B-BC61-BA4EA803899C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But add into</a:t>
            </a:r>
            <a:r>
              <a:rPr lang="en-NZ" baseline="0" dirty="0" smtClean="0"/>
              <a:t> final models to check if explanatory power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Note the smooth can’t handle the step change. Also </a:t>
            </a:r>
            <a:r>
              <a:rPr lang="en-NZ" dirty="0" err="1" smtClean="0"/>
              <a:t>seasonalityoutside</a:t>
            </a:r>
            <a:r>
              <a:rPr lang="en-NZ" baseline="0" dirty="0" smtClean="0"/>
              <a:t> of holiday period is presumably just temperature driven.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Top</a:t>
            </a:r>
            <a:r>
              <a:rPr lang="en-NZ" baseline="0" dirty="0" smtClean="0"/>
              <a:t> three are the most important and will explain most of the variation in the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Preliminary, as in model validation may suggest more is required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Cross</a:t>
            </a:r>
            <a:r>
              <a:rPr lang="en-NZ" baseline="0" dirty="0" smtClean="0"/>
              <a:t> validation would obviously be better for predictive performance, but AIC was good for quick prototyping.</a:t>
            </a:r>
          </a:p>
          <a:p>
            <a:r>
              <a:rPr lang="en-NZ" baseline="0" dirty="0" smtClean="0"/>
              <a:t>Used five years of data for model training because this was a balance between sufficient data for training and avoiding changes in relationships over time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Generalised</a:t>
            </a:r>
            <a:r>
              <a:rPr lang="en-NZ" baseline="0" dirty="0" smtClean="0"/>
              <a:t> additive models, which allow </a:t>
            </a:r>
            <a:r>
              <a:rPr lang="en-NZ" baseline="0" dirty="0" err="1" smtClean="0"/>
              <a:t>spline</a:t>
            </a:r>
            <a:r>
              <a:rPr lang="en-NZ" baseline="0" dirty="0" smtClean="0"/>
              <a:t> fitting with regularisation. Bad fit based on AIC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Note higher order interaction between hour/day/temp</a:t>
            </a:r>
            <a:r>
              <a:rPr lang="en-NZ" baseline="0" dirty="0" smtClean="0"/>
              <a:t> worsened fit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Not a lot of data to fit this interaction, so that may still explain why predictive performance isn’t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Not a lot of data to fit this interaction, so that may still explain why predictive performance isn’t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But add into</a:t>
            </a:r>
            <a:r>
              <a:rPr lang="en-NZ" baseline="0" dirty="0" smtClean="0"/>
              <a:t> final models to check if explanatory power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Not a lot of data to fit this interaction, so that may still explain why predictive performance isn’t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Not a lot of data to fit this interaction, so that may still explain why predictive performance isn’t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Preliminary, as in model validation may suggest more is required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Not a lot of data to fit this interaction, so that may still explain why predictive performance isn’t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Preliminary, as in model validation may suggest more is required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Not a lot of data to fit this interaction, so that may still explain why predictive performance isn’t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Preliminary, as in model validation may suggest more is required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err="1" smtClean="0"/>
              <a:t>Ak</a:t>
            </a:r>
            <a:r>
              <a:rPr lang="en-NZ" dirty="0" smtClean="0"/>
              <a:t> most likely to affect load,</a:t>
            </a:r>
            <a:r>
              <a:rPr lang="en-NZ" baseline="0" dirty="0" smtClean="0"/>
              <a:t> </a:t>
            </a:r>
            <a:r>
              <a:rPr lang="en-NZ" baseline="0" dirty="0" err="1" smtClean="0"/>
              <a:t>cos</a:t>
            </a:r>
            <a:r>
              <a:rPr lang="en-NZ" baseline="0" dirty="0" smtClean="0"/>
              <a:t> where most NI </a:t>
            </a:r>
            <a:r>
              <a:rPr lang="en-NZ" baseline="0" dirty="0" err="1" smtClean="0"/>
              <a:t>ppl</a:t>
            </a:r>
            <a:r>
              <a:rPr lang="en-NZ" baseline="0" dirty="0" smtClean="0"/>
              <a:t> are from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Slight interaction effect at least for </a:t>
            </a:r>
            <a:r>
              <a:rPr lang="en-NZ" baseline="0" dirty="0" smtClean="0"/>
              <a:t>Saturday and Sunday </a:t>
            </a:r>
            <a:r>
              <a:rPr lang="en-NZ" baseline="0" dirty="0" err="1" smtClean="0"/>
              <a:t>vs</a:t>
            </a:r>
            <a:r>
              <a:rPr lang="en-NZ" baseline="0" dirty="0" smtClean="0"/>
              <a:t> other days above 18 degrees: above this point temperature increases are more likely to increase load on a weekday (businesses putting </a:t>
            </a:r>
            <a:r>
              <a:rPr lang="en-NZ" baseline="0" dirty="0" err="1" smtClean="0"/>
              <a:t>Aircon</a:t>
            </a:r>
            <a:r>
              <a:rPr lang="en-NZ" baseline="0" dirty="0" smtClean="0"/>
              <a:t> on?).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Lower use on the weekend for a given hour, reduced</a:t>
            </a:r>
            <a:r>
              <a:rPr lang="en-NZ" baseline="0" dirty="0" smtClean="0"/>
              <a:t> peak hour effect, and </a:t>
            </a:r>
            <a:r>
              <a:rPr lang="en-NZ" dirty="0" smtClean="0"/>
              <a:t>Monday</a:t>
            </a:r>
            <a:r>
              <a:rPr lang="en-NZ" baseline="0" dirty="0" smtClean="0"/>
              <a:t> morning and Friday night behave more like a weekend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The effects of temperature and our on load appear constant across days of the week?? OR steeper slopes</a:t>
            </a:r>
            <a:r>
              <a:rPr lang="en-NZ" baseline="0" dirty="0" smtClean="0"/>
              <a:t> in daytime hours Mon-Thurs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FF888-6A63-411B-BC61-BA4EA803899C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Jays </a:t>
            </a:r>
            <a:r>
              <a:rPr lang="en-NZ" dirty="0" err="1" smtClean="0"/>
              <a:t>preso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higher order interactions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6" name="Picture 2" descr="C:\Users\new user\Documents\haast-elec-forecast-test\akTempVsLoad_hourTimesDa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362200"/>
            <a:ext cx="6781800" cy="4069080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280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Steep</a:t>
            </a:r>
            <a:r>
              <a:rPr lang="en-NZ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</a:t>
            </a:r>
            <a:r>
              <a:rPr lang="en-NZ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slopes during daytime hours Mon-Thurs &gt; Fri &gt; Weekend</a:t>
            </a:r>
            <a:endParaRPr kumimoji="0" lang="en-NZ" sz="280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 trends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280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Linear </a:t>
            </a:r>
            <a:r>
              <a:rPr kumimoji="0" lang="en-NZ" sz="280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decline in use 2008-2018</a:t>
            </a:r>
            <a:endParaRPr kumimoji="0" lang="en-NZ" sz="280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 descr="C:\Users\new user\Documents\haast-elec-forecast-test\Load over ti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828800"/>
            <a:ext cx="7924800" cy="47548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EDA: long-term trends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280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 seasonality, plus a </a:t>
            </a:r>
            <a:r>
              <a:rPr kumimoji="0" lang="en-NZ" sz="280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stepchange</a:t>
            </a:r>
            <a:r>
              <a:rPr kumimoji="0" lang="en-NZ" sz="280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use over </a:t>
            </a:r>
            <a:r>
              <a:rPr kumimoji="0" lang="en-NZ" sz="280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xmas</a:t>
            </a:r>
            <a:endParaRPr kumimoji="0" lang="en-NZ" sz="280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 descr="C:\Users\new user\Documents\haast-elec-forecast-test\loadByWee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981200"/>
            <a:ext cx="7391400" cy="44348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EDA: implications for modelling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NZ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model should include the following:</a:t>
            </a:r>
          </a:p>
          <a:p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temperature effect</a:t>
            </a:r>
          </a:p>
          <a:p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hour effect</a:t>
            </a:r>
            <a:endParaRPr lang="en-NZ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between temperature and hour</a:t>
            </a:r>
          </a:p>
          <a:p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Day effect, ideally with interactions with temperature and hour</a:t>
            </a:r>
          </a:p>
          <a:p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Possibly a higher-order interaction between temperature, day, and hour</a:t>
            </a:r>
          </a:p>
          <a:p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long-term trend</a:t>
            </a:r>
          </a:p>
          <a:p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Seasonality dummy to account for </a:t>
            </a:r>
            <a:r>
              <a:rPr lang="en-NZ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stepchange</a:t>
            </a:r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over Xmas/New Year break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MODEL BUILDING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Approach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NZ" dirty="0" smtClean="0"/>
              <a:t>10 yrs of data provided</a:t>
            </a:r>
          </a:p>
          <a:p>
            <a:r>
              <a:rPr lang="en-NZ" dirty="0" smtClean="0"/>
              <a:t>Used yrs 4-9 for model building</a:t>
            </a:r>
          </a:p>
          <a:p>
            <a:pPr lvl="1"/>
            <a:r>
              <a:rPr lang="en-NZ" dirty="0"/>
              <a:t> </a:t>
            </a:r>
            <a:r>
              <a:rPr lang="en-NZ" dirty="0" smtClean="0"/>
              <a:t>Judge model performance with residual plots (model validity) and AIC (predictive performance)</a:t>
            </a:r>
          </a:p>
          <a:p>
            <a:r>
              <a:rPr lang="en-NZ" dirty="0" smtClean="0"/>
              <a:t>Measure forecast performance of winning model with using step-ahead cross-validation:</a:t>
            </a:r>
          </a:p>
          <a:p>
            <a:pPr lvl="1"/>
            <a:r>
              <a:rPr lang="en-NZ" dirty="0" smtClean="0"/>
              <a:t>Train on years 4-9, then test on first week of year 10</a:t>
            </a:r>
          </a:p>
          <a:p>
            <a:pPr lvl="1"/>
            <a:r>
              <a:rPr lang="en-NZ" dirty="0" smtClean="0"/>
              <a:t>Step forward one week for training and test sets</a:t>
            </a:r>
          </a:p>
          <a:p>
            <a:pPr lvl="1"/>
            <a:r>
              <a:rPr lang="en-NZ" dirty="0" smtClean="0"/>
              <a:t>Repeat 52x until all of year 10 has been tested</a:t>
            </a:r>
          </a:p>
          <a:p>
            <a:pPr lvl="1"/>
            <a:r>
              <a:rPr lang="en-NZ" dirty="0" smtClean="0"/>
              <a:t>Test criterion: MAPE</a:t>
            </a:r>
          </a:p>
          <a:p>
            <a:pPr lvl="1"/>
            <a:endParaRPr lang="en-NZ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 building: MR with interactions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NZ" dirty="0" smtClean="0"/>
          </a:p>
          <a:p>
            <a:r>
              <a:rPr lang="en-NZ" dirty="0" smtClean="0"/>
              <a:t>Can interactions overcome non-linear temperature effect?</a:t>
            </a:r>
          </a:p>
          <a:p>
            <a:endParaRPr lang="en-NZ" dirty="0"/>
          </a:p>
          <a:p>
            <a:r>
              <a:rPr lang="en-NZ" dirty="0" smtClean="0"/>
              <a:t>No!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447800"/>
            <a:ext cx="756083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 descr="C:\Users\new user\Documents\haast-elec-forecast-test\resids_mr_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3352800"/>
            <a:ext cx="5410200" cy="32461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 building: GAMs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181600" cy="4876800"/>
          </a:xfrm>
        </p:spPr>
        <p:txBody>
          <a:bodyPr>
            <a:normAutofit lnSpcReduction="10000"/>
          </a:bodyPr>
          <a:lstStyle/>
          <a:p>
            <a:r>
              <a:rPr lang="en-NZ" dirty="0" smtClean="0"/>
              <a:t>Good for nonlinear relationships, but could only include one interaction term due to massive memory footprint</a:t>
            </a:r>
          </a:p>
          <a:p>
            <a:r>
              <a:rPr lang="en-NZ" dirty="0" smtClean="0"/>
              <a:t>Captured temperature x hour relationship well, but overall fit was worse than MR model due to lack of interactions</a:t>
            </a:r>
            <a:endParaRPr lang="en-GB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1219200"/>
            <a:ext cx="2679700" cy="254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4038600"/>
            <a:ext cx="26733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 building: MR with polynomials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295400"/>
            <a:ext cx="6714067" cy="159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048000"/>
            <a:ext cx="8153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Could include all relationships</a:t>
            </a: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NZ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that EDA indicated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Used lowest polynomial order within</a:t>
            </a: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NZ" sz="3200" b="0" i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NZ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AIC</a:t>
            </a:r>
            <a:r>
              <a:rPr lang="en-NZ" sz="3200" noProof="0" dirty="0" smtClean="0"/>
              <a:t>&lt;</a:t>
            </a: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of best model – regularisation of sorts</a:t>
            </a:r>
            <a:endParaRPr kumimoji="0" lang="en-NZ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Better fit than</a:t>
            </a: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other two models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Polynomial MR extensions: </a:t>
            </a:r>
            <a:b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ARMA errors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47800"/>
            <a:ext cx="8153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 autocorrelation in residuals.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NZ" sz="3200" baseline="0" dirty="0" smtClean="0"/>
              <a:t>Solution:</a:t>
            </a:r>
            <a:r>
              <a:rPr lang="en-NZ" sz="3200" dirty="0" smtClean="0"/>
              <a:t> ARMA errors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317875"/>
            <a:ext cx="57150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105400"/>
            <a:ext cx="5800144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 structure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prep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EDA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forecasts from final model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improvements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Polynomial MR extensions: </a:t>
            </a:r>
            <a:b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ARMA errors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47800"/>
            <a:ext cx="8153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 autocorrelation in residuals.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NZ" sz="3200" baseline="0" dirty="0" smtClean="0"/>
              <a:t>Solution:</a:t>
            </a:r>
            <a:r>
              <a:rPr lang="en-NZ" sz="3200" dirty="0" smtClean="0"/>
              <a:t> ARMA errors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Result: memory footprint too large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317875"/>
            <a:ext cx="57150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105400"/>
            <a:ext cx="5800144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Multiply 8"/>
          <p:cNvSpPr/>
          <p:nvPr/>
        </p:nvSpPr>
        <p:spPr>
          <a:xfrm>
            <a:off x="2514600" y="3505200"/>
            <a:ext cx="3733800" cy="2819400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Polynomial MR extensions: </a:t>
            </a:r>
            <a:b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holiday interaction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47800"/>
            <a:ext cx="8153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Residual plots generally</a:t>
            </a: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NZ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unpatterned</a:t>
            </a: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but clear overestimation over </a:t>
            </a:r>
            <a:r>
              <a:rPr kumimoji="0" lang="en-NZ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christmas</a:t>
            </a: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Dummy variable shifted predicted load down, but didn’t account for reduced variation.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267200"/>
            <a:ext cx="7696200" cy="102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Polynomial MR extensions: </a:t>
            </a:r>
            <a:b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holiday interaction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47800"/>
            <a:ext cx="8153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[Partial] solution: allow temperature and hour relationships to vary depending on period (</a:t>
            </a:r>
            <a:r>
              <a:rPr kumimoji="0" lang="en-NZ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xmas</a:t>
            </a: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holiday </a:t>
            </a:r>
            <a:r>
              <a:rPr kumimoji="0" lang="en-NZ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</a:t>
            </a: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other)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3048000"/>
            <a:ext cx="528955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5334000"/>
            <a:ext cx="66262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FINAL MODEL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47800"/>
            <a:ext cx="8153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xxx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FORECASTING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FINAL MODEL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47800"/>
            <a:ext cx="8153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xxx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Potential improvements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FINAL MODEL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47800"/>
            <a:ext cx="8153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xxx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Thank you.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>
                    <a:lumMod val="95000"/>
                  </a:schemeClr>
                </a:solidFill>
              </a:rPr>
              <a:t>Data prep &amp; EDA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cleaning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Removed x </a:t>
            </a:r>
            <a:r>
              <a:rPr lang="en-NZ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vars</a:t>
            </a:r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due to missing values</a:t>
            </a:r>
          </a:p>
          <a:p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NAs: ~0.2% of load and ~4% of climate data. Interpolated to allow time series analysis</a:t>
            </a:r>
          </a:p>
          <a:p>
            <a:r>
              <a:rPr lang="en-NZ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priori </a:t>
            </a:r>
            <a:r>
              <a:rPr lang="en-NZ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to exclude wind data, at least from initial models, since it shouldn’t affect demand and will only minimally affect supply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EDA | basic correlations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NZ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Strong temp correlations between </a:t>
            </a:r>
            <a:r>
              <a:rPr lang="en-NZ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ak</a:t>
            </a:r>
            <a:r>
              <a:rPr lang="en-NZ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NZ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</a:t>
            </a:r>
            <a:r>
              <a:rPr lang="en-NZ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en-NZ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wgn</a:t>
            </a:r>
            <a:r>
              <a:rPr lang="en-NZ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NZ" sz="2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 only use </a:t>
            </a:r>
            <a:r>
              <a:rPr lang="en-NZ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ak</a:t>
            </a:r>
            <a:r>
              <a:rPr lang="en-NZ" sz="28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(where most power is consumed)</a:t>
            </a:r>
            <a:endParaRPr lang="en-NZ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C:\Users\new user\Documents\haast-elec-forecast-test\pairsPl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369820"/>
            <a:ext cx="5867400" cy="41071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load </a:t>
            </a:r>
            <a:r>
              <a:rPr lang="en-NZ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temperature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NZ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Weak, nonlinear relationship with obvious patterning... Clearly other factors at play</a:t>
            </a:r>
          </a:p>
        </p:txBody>
      </p:sp>
      <p:pic>
        <p:nvPicPr>
          <p:cNvPr id="2050" name="Picture 2" descr="C:\Users\new user\Documents\haast-elec-forecast-test\akTempVs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362200"/>
            <a:ext cx="6705600" cy="4023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load </a:t>
            </a:r>
            <a:r>
              <a:rPr lang="en-NZ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temperature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 of week explains a small part of the variation</a:t>
            </a:r>
          </a:p>
        </p:txBody>
      </p:sp>
      <p:pic>
        <p:nvPicPr>
          <p:cNvPr id="3074" name="Picture 2" descr="C:\Users\new user\Documents\haast-elec-forecast-test\akTempVsLoad_d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828800"/>
            <a:ext cx="7086600" cy="4251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load </a:t>
            </a:r>
            <a:r>
              <a:rPr lang="en-NZ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temperature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Interaction between</a:t>
            </a:r>
            <a:r>
              <a:rPr kumimoji="0" lang="en-NZ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hour and temperature is the main driver of load</a:t>
            </a:r>
            <a:endParaRPr kumimoji="0" lang="en-NZ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386" name="Picture 2" descr="C:\Users\new user\Documents\haast-elec-forecast-test\akTempVsLoad_hou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362200"/>
            <a:ext cx="7391400" cy="44348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en-NZ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hourly energy use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NZ" sz="280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 peaks in use and an interaction with day</a:t>
            </a:r>
          </a:p>
        </p:txBody>
      </p:sp>
      <p:pic>
        <p:nvPicPr>
          <p:cNvPr id="5123" name="Picture 3" descr="C:\Users\new user\Documents\haast-elec-forecast-test\akHourVs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7543800" cy="4526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936</Words>
  <Application>Microsoft Office PowerPoint</Application>
  <PresentationFormat>On-screen Show (4:3)</PresentationFormat>
  <Paragraphs>128</Paragraphs>
  <Slides>28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Jays preso</vt:lpstr>
      <vt:lpstr>Presentation structure</vt:lpstr>
      <vt:lpstr>Data prep &amp; EDA</vt:lpstr>
      <vt:lpstr>Data cleaning</vt:lpstr>
      <vt:lpstr>EDA | basic correlations</vt:lpstr>
      <vt:lpstr>EDA | load vs temperature</vt:lpstr>
      <vt:lpstr>EDA | load vs temperature</vt:lpstr>
      <vt:lpstr>EDA | load vs temperature</vt:lpstr>
      <vt:lpstr>EDA | hourly energy use</vt:lpstr>
      <vt:lpstr>EDA | higher order interactions</vt:lpstr>
      <vt:lpstr>EDA | long-term trends</vt:lpstr>
      <vt:lpstr>EDA: long-term trends</vt:lpstr>
      <vt:lpstr>EDA: implications for modelling</vt:lpstr>
      <vt:lpstr>MODEL BUILDING</vt:lpstr>
      <vt:lpstr>Approach</vt:lpstr>
      <vt:lpstr>Model building: MR with interactions</vt:lpstr>
      <vt:lpstr>Model building: GAMs</vt:lpstr>
      <vt:lpstr>Model building: MR with polynomials</vt:lpstr>
      <vt:lpstr>Polynomial MR extensions:  ARMA errors</vt:lpstr>
      <vt:lpstr>Polynomial MR extensions:  ARMA errors</vt:lpstr>
      <vt:lpstr>Polynomial MR extensions:  holiday interaction</vt:lpstr>
      <vt:lpstr>Polynomial MR extensions:  holiday interaction</vt:lpstr>
      <vt:lpstr>FINAL MODEL</vt:lpstr>
      <vt:lpstr>FORECASTING</vt:lpstr>
      <vt:lpstr>FINAL MODEL</vt:lpstr>
      <vt:lpstr>Potential improvements</vt:lpstr>
      <vt:lpstr>FINAL MODEL</vt:lpstr>
      <vt:lpstr>Thank you.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Jays preso</dc:title>
  <dc:creator>new user</dc:creator>
  <cp:lastModifiedBy>jay ruffell</cp:lastModifiedBy>
  <cp:revision>35</cp:revision>
  <dcterms:created xsi:type="dcterms:W3CDTF">2006-08-16T00:00:00Z</dcterms:created>
  <dcterms:modified xsi:type="dcterms:W3CDTF">2021-03-27T05:43:26Z</dcterms:modified>
</cp:coreProperties>
</file>